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79" r:id="rId3"/>
    <p:sldId id="281" r:id="rId4"/>
    <p:sldId id="257" r:id="rId5"/>
    <p:sldId id="261" r:id="rId6"/>
    <p:sldId id="262" r:id="rId7"/>
    <p:sldId id="272" r:id="rId8"/>
    <p:sldId id="278" r:id="rId9"/>
    <p:sldId id="264" r:id="rId10"/>
    <p:sldId id="268" r:id="rId11"/>
    <p:sldId id="269" r:id="rId12"/>
    <p:sldId id="263" r:id="rId13"/>
    <p:sldId id="265" r:id="rId14"/>
    <p:sldId id="266" r:id="rId15"/>
    <p:sldId id="271" r:id="rId16"/>
    <p:sldId id="270" r:id="rId17"/>
    <p:sldId id="276" r:id="rId18"/>
    <p:sldId id="274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259F2B"/>
    <a:srgbClr val="008A3E"/>
    <a:srgbClr val="F88506"/>
    <a:srgbClr val="CC3300"/>
    <a:srgbClr val="A8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организаций-участников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750</c:v>
                </c:pt>
                <c:pt idx="1">
                  <c:v>900</c:v>
                </c:pt>
                <c:pt idx="2">
                  <c:v>1300</c:v>
                </c:pt>
              </c:numCache>
            </c:numRef>
          </c:val>
        </c:ser>
        <c:shape val="box"/>
        <c:axId val="66706048"/>
        <c:axId val="62849408"/>
        <c:axId val="76891008"/>
      </c:bar3DChart>
      <c:catAx>
        <c:axId val="667060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849408"/>
        <c:crosses val="autoZero"/>
        <c:auto val="1"/>
        <c:lblAlgn val="ctr"/>
        <c:lblOffset val="100"/>
      </c:catAx>
      <c:valAx>
        <c:axId val="62849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706048"/>
        <c:crosses val="autoZero"/>
        <c:crossBetween val="between"/>
      </c:valAx>
      <c:serAx>
        <c:axId val="76891008"/>
        <c:scaling>
          <c:orientation val="minMax"/>
        </c:scaling>
        <c:delete val="1"/>
        <c:axPos val="b"/>
        <c:tickLblPos val="nextTo"/>
        <c:crossAx val="62849408"/>
        <c:crosses val="autoZero"/>
      </c:ser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kunb" TargetMode="External"/><Relationship Id="rId2" Type="http://schemas.openxmlformats.org/officeDocument/2006/relationships/hyperlink" Target="http://www.akunb.altli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hyperlink" Target="http://www.ap22.ru/pap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642918"/>
            <a:ext cx="5029208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  <a:t>Участие Алтайской краевой универсальной научной библиотеки </a:t>
            </a:r>
            <a:br>
              <a:rPr lang="ru-RU" sz="4000" i="1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  <a:t>им. В.Я. Шишкова» во всероссийской акции «</a:t>
            </a:r>
            <a:r>
              <a:rPr lang="ru-RU" sz="4000" i="1" dirty="0" err="1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  <a:t>Библионочь</a:t>
            </a:r>
            <a:r>
              <a:rPr lang="ru-RU" sz="4000" i="1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  <a:t> – 2014»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643578"/>
            <a:ext cx="7772400" cy="121442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Васильева Евгения Александровна, </a:t>
            </a:r>
          </a:p>
          <a:p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координатор проекта «</a:t>
            </a:r>
            <a:r>
              <a:rPr lang="ru-RU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Библионочь</a:t>
            </a: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– 2014» </a:t>
            </a:r>
          </a:p>
          <a:p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АКУНБ им. В.Я. Шишкова</a:t>
            </a:r>
            <a:endParaRPr lang="ru-RU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730824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1\Desktop\111\инвентарные книги\img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4838692" cy="3312368"/>
          </a:xfrm>
          <a:prstGeom prst="rect">
            <a:avLst/>
          </a:prstGeom>
          <a:noFill/>
        </p:spPr>
      </p:pic>
      <p:pic>
        <p:nvPicPr>
          <p:cNvPr id="8" name="Picture 3" descr="C:\Users\1\Desktop\111\инвентарные книги\img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2911282" cy="4373811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10" name="Рисунок 9" descr="C:\Users\Презентация\Desktop\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Инвентарные книги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«Библиотечная сортировочная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6" name="Рисунок 5" descr="C:\Users\Презентация\Desktop\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1\Desktop\111\phoca_thumb_l_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88840"/>
            <a:ext cx="4864629" cy="3248878"/>
          </a:xfrm>
          <a:prstGeom prst="rect">
            <a:avLst/>
          </a:prstGeom>
          <a:noFill/>
        </p:spPr>
      </p:pic>
      <p:pic>
        <p:nvPicPr>
          <p:cNvPr id="4099" name="Picture 3" descr="C:\Users\1\Desktop\111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3901" y="4193704"/>
            <a:ext cx="4150099" cy="2664296"/>
          </a:xfrm>
          <a:prstGeom prst="rect">
            <a:avLst/>
          </a:prstGeom>
          <a:noFill/>
        </p:spPr>
      </p:pic>
      <p:pic>
        <p:nvPicPr>
          <p:cNvPr id="4101" name="Picture 5" descr="C:\Users\1\Desktop\111\6H3Rxly_nP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916832"/>
            <a:ext cx="2843808" cy="2175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Станция «Удивительное рядом»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ok\Рабочий стол\111\Mxa7H0XA5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808312" cy="4211396"/>
          </a:xfrm>
          <a:prstGeom prst="rect">
            <a:avLst/>
          </a:prstGeom>
          <a:noFill/>
        </p:spPr>
      </p:pic>
      <p:pic>
        <p:nvPicPr>
          <p:cNvPr id="3075" name="Picture 3" descr="C:\Documents and Settings\ok\Рабочий стол\111\bx0_Yg2YoJ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048000" cy="2033587"/>
          </a:xfrm>
          <a:prstGeom prst="rect">
            <a:avLst/>
          </a:prstGeom>
          <a:noFill/>
        </p:spPr>
      </p:pic>
      <p:pic>
        <p:nvPicPr>
          <p:cNvPr id="3076" name="Picture 4" descr="C:\Documents and Settings\ok\Рабочий стол\111\Xh8mjjgT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138568" cy="209401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7" name="Рисунок 6" descr="C:\Users\Презентация\Desktop\log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br>
              <a:rPr lang="ru-RU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59F2B"/>
                </a:solidFill>
                <a:latin typeface="Times New Roman" pitchFamily="18" charset="0"/>
                <a:cs typeface="Times New Roman" pitchFamily="18" charset="0"/>
              </a:rPr>
              <a:t>«Книжный паноптикум»: собрание разнообразных, необычайных, диковинных и уникальных книг.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259F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Презентация\Desktop\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1027" name="Picture 3" descr="C:\Users\1\Desktop\111\phoca_thumb_l_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416" y="3347353"/>
            <a:ext cx="5256584" cy="3510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81128"/>
            <a:ext cx="2530624" cy="1591072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«Книжный паноптикум»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Презентация\Desktop\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2050" name="Picture 2" descr="C:\Users\1\Desktop\111\Рукописи Пушкина694.jpg"/>
          <p:cNvPicPr>
            <a:picLocks noChangeAspect="1" noChangeArrowheads="1"/>
          </p:cNvPicPr>
          <p:nvPr/>
        </p:nvPicPr>
        <p:blipFill>
          <a:blip r:embed="rId4" cstate="print"/>
          <a:srcRect l="4512" b="4918"/>
          <a:stretch>
            <a:fillRect/>
          </a:stretch>
        </p:blipFill>
        <p:spPr bwMode="auto">
          <a:xfrm>
            <a:off x="5796136" y="1340768"/>
            <a:ext cx="3048149" cy="4176464"/>
          </a:xfrm>
          <a:prstGeom prst="rect">
            <a:avLst/>
          </a:prstGeom>
          <a:noFill/>
        </p:spPr>
      </p:pic>
      <p:pic>
        <p:nvPicPr>
          <p:cNvPr id="15" name="Рисунок 14" descr="C:\Users\1\Desktop\111\Пушкин2.jpg"/>
          <p:cNvPicPr/>
          <p:nvPr/>
        </p:nvPicPr>
        <p:blipFill>
          <a:blip r:embed="rId5" cstate="print"/>
          <a:srcRect l="3208" r="13377"/>
          <a:stretch>
            <a:fillRect/>
          </a:stretch>
        </p:blipFill>
        <p:spPr bwMode="auto">
          <a:xfrm>
            <a:off x="251520" y="260648"/>
            <a:ext cx="4953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8" descr="C:\Users\1\Desktop\Онегин1_2.jpg"/>
          <p:cNvPicPr>
            <a:picLocks noGrp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140968"/>
            <a:ext cx="4040188" cy="313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Станция «Алтай музыкальный»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4" name="Рисунок 3" descr="C:\Users\Презентация\Desktop\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1\Desktop\111\phoca_thumb_l_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9284" y="2887779"/>
            <a:ext cx="5944716" cy="3970221"/>
          </a:xfrm>
          <a:prstGeom prst="rect">
            <a:avLst/>
          </a:prstGeom>
          <a:noFill/>
        </p:spPr>
      </p:pic>
      <p:pic>
        <p:nvPicPr>
          <p:cNvPr id="10" name="Picture 2" descr="C:\Users\1\Desktop\111\arhiv_biblionoch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3779912" cy="283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Станции «Восточная», «Литературный экспресс»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4" name="Рисунок 3" descr="C:\Users\Презентация\Desktop\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1\Desktop\111\hMvjrqlzT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4355976" cy="2906252"/>
          </a:xfrm>
          <a:prstGeom prst="rect">
            <a:avLst/>
          </a:prstGeom>
          <a:noFill/>
        </p:spPr>
      </p:pic>
      <p:pic>
        <p:nvPicPr>
          <p:cNvPr id="5123" name="Picture 3" descr="C:\Users\1\Desktop\111\phoca_thumb_l_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204864"/>
            <a:ext cx="3607693" cy="2999060"/>
          </a:xfrm>
          <a:prstGeom prst="rect">
            <a:avLst/>
          </a:prstGeom>
          <a:noFill/>
        </p:spPr>
      </p:pic>
      <p:pic>
        <p:nvPicPr>
          <p:cNvPr id="5125" name="Picture 5" descr="C:\Users\1\Desktop\111\zBcAOCK_iW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632241"/>
            <a:ext cx="3336032" cy="2225759"/>
          </a:xfrm>
          <a:prstGeom prst="rect">
            <a:avLst/>
          </a:prstGeom>
          <a:noFill/>
        </p:spPr>
      </p:pic>
      <p:pic>
        <p:nvPicPr>
          <p:cNvPr id="9" name="Picture 2" descr="G:\библионочь1\БИБЛИОНОЧЬ\Фото Вост.-Казахстанские\DSC07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132856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\Desktop\111\itFYCArl67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081213" cy="3121025"/>
          </a:xfrm>
          <a:prstGeom prst="rect">
            <a:avLst/>
          </a:prstGeom>
          <a:noFill/>
        </p:spPr>
      </p:pic>
      <p:pic>
        <p:nvPicPr>
          <p:cNvPr id="11267" name="Picture 3" descr="C:\Users\1\Desktop\111\phoca_thumb_l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38355"/>
            <a:ext cx="4221928" cy="2819645"/>
          </a:xfrm>
          <a:prstGeom prst="rect">
            <a:avLst/>
          </a:prstGeom>
          <a:noFill/>
        </p:spPr>
      </p:pic>
      <p:pic>
        <p:nvPicPr>
          <p:cNvPr id="11268" name="Picture 4" descr="C:\Users\1\Desktop\111\phoca_thumb_l_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0"/>
            <a:ext cx="3892996" cy="2599965"/>
          </a:xfrm>
          <a:prstGeom prst="rect">
            <a:avLst/>
          </a:prstGeom>
          <a:noFill/>
        </p:spPr>
      </p:pic>
      <p:pic>
        <p:nvPicPr>
          <p:cNvPr id="11269" name="Picture 5" descr="C:\Users\1\Desktop\111\qp_mc3y82v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3048000" cy="2033587"/>
          </a:xfrm>
          <a:prstGeom prst="rect">
            <a:avLst/>
          </a:prstGeom>
          <a:noFill/>
        </p:spPr>
      </p:pic>
      <p:pic>
        <p:nvPicPr>
          <p:cNvPr id="11270" name="Picture 6" descr="C:\Users\1\Desktop\111\phoca_thumb_l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132856"/>
            <a:ext cx="4427984" cy="2957261"/>
          </a:xfrm>
          <a:prstGeom prst="rect">
            <a:avLst/>
          </a:prstGeom>
          <a:noFill/>
        </p:spPr>
      </p:pic>
      <p:pic>
        <p:nvPicPr>
          <p:cNvPr id="11271" name="Picture 7" descr="C:\Users\1\Desktop\111\phoca_thumb_l_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61402" cy="2311722"/>
          </a:xfrm>
          <a:prstGeom prst="rect">
            <a:avLst/>
          </a:prstGeom>
          <a:noFill/>
        </p:spPr>
      </p:pic>
      <p:pic>
        <p:nvPicPr>
          <p:cNvPr id="11272" name="Picture 8" descr="C:\Users\1\Desktop\111\phoca_thumb_l_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429741"/>
            <a:ext cx="3635896" cy="2428259"/>
          </a:xfrm>
          <a:prstGeom prst="rect">
            <a:avLst/>
          </a:prstGeom>
          <a:noFill/>
        </p:spPr>
      </p:pic>
      <p:pic>
        <p:nvPicPr>
          <p:cNvPr id="11273" name="Picture 9" descr="C:\Users\1\Desktop\111\phoca_thumb_l_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7656" y="0"/>
            <a:ext cx="3096344" cy="2067915"/>
          </a:xfrm>
          <a:prstGeom prst="rect">
            <a:avLst/>
          </a:prstGeom>
          <a:noFill/>
        </p:spPr>
      </p:pic>
      <p:pic>
        <p:nvPicPr>
          <p:cNvPr id="11274" name="Picture 10" descr="C:\Users\1\Desktop\111\phoca_thumb_l_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1628800"/>
            <a:ext cx="2771800" cy="275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«С дебютом!»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111\0ARrj4Zol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562393" cy="52292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6" name="Рисунок 5" descr="C:\Users\Презентация\Desktop\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библионочь1\статья_АП\img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1340768"/>
            <a:ext cx="460893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http://biblionight.info/news</a:t>
            </a:r>
            <a:r>
              <a:rPr lang="en-US" dirty="0" smtClean="0">
                <a:hlinkClick r:id="rId2"/>
              </a:rPr>
              <a:t>/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www.akunb.altlib.ru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vk.com/akunb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www.ap22.ru/paper/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Почитать об акции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5" name="Рисунок 4" descr="C:\Users\Презентация\Desktop\log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Цифры и факты</a:t>
            </a:r>
            <a:endParaRPr lang="ru-RU" dirty="0">
              <a:solidFill>
                <a:srgbClr val="009A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резентация\Desktop\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94" y="-214338"/>
            <a:ext cx="9186893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54098"/>
          </a:xfrm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Презентация\Desktop\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ok\Рабочий стол\111\кни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357694"/>
            <a:ext cx="3486150" cy="2341563"/>
          </a:xfrm>
          <a:prstGeom prst="rect">
            <a:avLst/>
          </a:prstGeom>
          <a:noFill/>
        </p:spPr>
      </p:pic>
      <p:pic>
        <p:nvPicPr>
          <p:cNvPr id="1028" name="Picture 4" descr="C:\Documents and Settings\ok\Рабочий стол\111\4677_main_img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9691"/>
            <a:ext cx="3338548" cy="2498309"/>
          </a:xfrm>
          <a:prstGeom prst="rect">
            <a:avLst/>
          </a:prstGeom>
          <a:noFill/>
        </p:spPr>
      </p:pic>
      <p:pic>
        <p:nvPicPr>
          <p:cNvPr id="1029" name="Picture 5" descr="C:\Documents and Settings\ok\Рабочий стол\111\kni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1480"/>
            <a:ext cx="3781425" cy="2524125"/>
          </a:xfrm>
          <a:prstGeom prst="rect">
            <a:avLst/>
          </a:prstGeom>
          <a:noFill/>
        </p:spPr>
      </p:pic>
      <p:pic>
        <p:nvPicPr>
          <p:cNvPr id="1030" name="Picture 6" descr="C:\Documents and Settings\ok\Рабочий стол\111\re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6300" y="1214422"/>
            <a:ext cx="4457700" cy="2857500"/>
          </a:xfrm>
          <a:prstGeom prst="rect">
            <a:avLst/>
          </a:prstGeom>
          <a:noFill/>
        </p:spPr>
      </p:pic>
      <p:pic>
        <p:nvPicPr>
          <p:cNvPr id="10" name="Picture 2" descr="C:\Documents and Settings\ok\Рабочий стол\111\4667_main_img_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643182"/>
            <a:ext cx="381000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072098"/>
          </a:xfrm>
        </p:spPr>
        <p:txBody>
          <a:bodyPr>
            <a:normAutofit fontScale="77500" lnSpcReduction="20000"/>
          </a:bodyPr>
          <a:lstStyle/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приобщить разновозрастные группы, в первую очередь молодёжь, к чтению и книге путём привлечения в библиотеку широкого круга пользователей;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имидж библиотеки в читательской  среде, сформировать представление о современной библиотеке как открытой среде для интересного чтения, неформального общения и познавательного досуга;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читателей, привлекая их к участию в конкурсах, литературных викторинах, расширяя читательский кругозор, воспитывая интерес к книге и библиотеке как центру получения информации;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полезный досуг пользователей в библиотеке;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внимание широкой общественности к работе библиотек, к вопросам  приобщения молодёжи к чтению;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укрепить контакты между библиотекой и иными культурными и образовательными учреждениями.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9A4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9A4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9A4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9A4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9A46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и задачи «</a:t>
            </a:r>
            <a:r>
              <a:rPr lang="ru-RU" i="1" dirty="0" err="1" smtClean="0">
                <a:solidFill>
                  <a:srgbClr val="009A46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Библионочи</a:t>
            </a:r>
            <a:r>
              <a:rPr lang="ru-RU" i="1" dirty="0" smtClean="0">
                <a:solidFill>
                  <a:srgbClr val="009A46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rgbClr val="009A4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резентация\Desktop\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29190" y="1928802"/>
            <a:ext cx="3757610" cy="40784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основана в 1888 году;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краевой методический центр;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фонд – свыше 1 408 тыс. экз. документов;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свыше 400 культурно-просветительских мероприятий в год;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структурных подразделений.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511288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rgbClr val="F88506"/>
                </a:solidFill>
                <a:latin typeface="Times New Roman" pitchFamily="18" charset="0"/>
                <a:cs typeface="Times New Roman" pitchFamily="18" charset="0"/>
              </a:rPr>
              <a:t>     Алтайская краевая универсальная научная библиотека им. В.Я. Шишкова</a:t>
            </a:r>
            <a:endParaRPr lang="ru-RU" sz="3500" dirty="0">
              <a:solidFill>
                <a:srgbClr val="F885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ok\Рабочий стол\111\Фото б-ки\Шишковка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298137" cy="321927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9A46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29896" cy="920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9A46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29896" cy="920882"/>
          </a:xfrm>
          <a:prstGeom prst="rect">
            <a:avLst/>
          </a:prstGeom>
        </p:spPr>
      </p:pic>
      <p:pic>
        <p:nvPicPr>
          <p:cNvPr id="4" name="Рисунок 3" descr="C:\Users\Презентация\Desktop\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1\Desktop\111\phoca_thumb_l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5872708" cy="3859208"/>
          </a:xfrm>
          <a:prstGeom prst="rect">
            <a:avLst/>
          </a:prstGeom>
          <a:noFill/>
        </p:spPr>
      </p:pic>
      <p:pic>
        <p:nvPicPr>
          <p:cNvPr id="7172" name="Picture 4" descr="C:\Users\1\Desktop\111\phoca_thumb_l_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3443068"/>
            <a:ext cx="3635897" cy="341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43608" y="2276872"/>
            <a:ext cx="3452192" cy="40324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Алтайский дом литераторов ;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Клуб исторической реконструкции «Добрыня»;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АКЦПБ со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инфекционными заболеваниями ;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Алтайская государственная академия культуры и искусств ;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Вагонный участок Барнаул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Западно-Сибирского-филиала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ОАО «Федеральная пассажирская компания»;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16016" y="2276872"/>
            <a:ext cx="3672408" cy="388843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Государственный архив Алтайского края ;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Барнаульский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клуб виноградарей «Альфа» 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Лицей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Сузуки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 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Школа искусств № 8 ;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Барнаульский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кооперативный техникум 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Музей «Ларец счастья» 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 К «Летопись» 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Студия шотландского танца «Каледония».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Партнеры мероприятия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7" name="Рисунок 6" descr="C:\Users\Презентация\Desktop\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Станция «Библиотечное депо»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ok\Рабочий стол\111\phoca_thumb_l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5643574" cy="375566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59F2B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" cy="958831"/>
          </a:xfrm>
          <a:prstGeom prst="rect">
            <a:avLst/>
          </a:prstGeom>
        </p:spPr>
      </p:pic>
      <p:pic>
        <p:nvPicPr>
          <p:cNvPr id="5" name="Рисунок 4" descr="C:\Users\Презентация\Desktop\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30813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</TotalTime>
  <Words>214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Участие Алтайской краевой универсальной научной библиотеки  им. В.Я. Шишкова» во всероссийской акции «Библионочь – 2014» </vt:lpstr>
      <vt:lpstr>Цифры и факты</vt:lpstr>
      <vt:lpstr>Слайд 3</vt:lpstr>
      <vt:lpstr>Слайд 4</vt:lpstr>
      <vt:lpstr>  Цели и задачи «Библионочи»</vt:lpstr>
      <vt:lpstr>     Алтайская краевая универсальная научная библиотека им. В.Я. Шишкова</vt:lpstr>
      <vt:lpstr>Слайд 7</vt:lpstr>
      <vt:lpstr> Партнеры мероприятия</vt:lpstr>
      <vt:lpstr>  Станция «Библиотечное депо»</vt:lpstr>
      <vt:lpstr>Слайд 10</vt:lpstr>
      <vt:lpstr> Станция  «Библиотечная сортировочная»</vt:lpstr>
      <vt:lpstr>  Станция «Удивительное рядом»</vt:lpstr>
      <vt:lpstr>  Станция  «Книжный паноптикум»: собрание разнообразных, необычайных, диковинных и уникальных книг.  </vt:lpstr>
      <vt:lpstr>Слайд 14</vt:lpstr>
      <vt:lpstr>  Станция «Алтай музыкальный»</vt:lpstr>
      <vt:lpstr>  Станции «Восточная», «Литературный экспресс»</vt:lpstr>
      <vt:lpstr>Слайд 17</vt:lpstr>
      <vt:lpstr>                 «С дебютом!»</vt:lpstr>
      <vt:lpstr>      Почитать об акции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ok</cp:lastModifiedBy>
  <cp:revision>87</cp:revision>
  <dcterms:modified xsi:type="dcterms:W3CDTF">2014-07-17T02:34:29Z</dcterms:modified>
</cp:coreProperties>
</file>